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3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7" autoAdjust="0"/>
    <p:restoredTop sz="94660"/>
  </p:normalViewPr>
  <p:slideViewPr>
    <p:cSldViewPr snapToGrid="0">
      <p:cViewPr varScale="1">
        <p:scale>
          <a:sx n="61" d="100"/>
          <a:sy n="61" d="100"/>
        </p:scale>
        <p:origin x="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7A8DBF-168B-454A-8101-4CEA4099A8A9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6AA725B-94F6-49BD-8BD1-4BAAA1DFCF9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This step essentially helps us split image based on the colors associated with each pixel.</a:t>
          </a:r>
        </a:p>
      </dgm:t>
    </dgm:pt>
    <dgm:pt modelId="{B9078185-E5F5-4048-BD97-7CEB9E674955}" type="parTrans" cxnId="{6DEA8637-E0D6-4B77-9520-103C1567875B}">
      <dgm:prSet/>
      <dgm:spPr/>
      <dgm:t>
        <a:bodyPr/>
        <a:lstStyle/>
        <a:p>
          <a:endParaRPr lang="en-US"/>
        </a:p>
      </dgm:t>
    </dgm:pt>
    <dgm:pt modelId="{4DB529AF-6669-491A-9018-407E61A791A4}" type="sibTrans" cxnId="{6DEA8637-E0D6-4B77-9520-103C1567875B}">
      <dgm:prSet/>
      <dgm:spPr/>
      <dgm:t>
        <a:bodyPr/>
        <a:lstStyle/>
        <a:p>
          <a:endParaRPr lang="en-US"/>
        </a:p>
      </dgm:t>
    </dgm:pt>
    <dgm:pt modelId="{22FC99DD-2B16-4A76-9622-5BE246F99E7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Open-CV has been used for this analysis. </a:t>
          </a:r>
        </a:p>
      </dgm:t>
    </dgm:pt>
    <dgm:pt modelId="{640C291C-8E5C-49C8-9583-69EDD146323C}" type="parTrans" cxnId="{522B1587-05E4-46C6-A583-848A590AF66D}">
      <dgm:prSet/>
      <dgm:spPr/>
      <dgm:t>
        <a:bodyPr/>
        <a:lstStyle/>
        <a:p>
          <a:endParaRPr lang="en-US"/>
        </a:p>
      </dgm:t>
    </dgm:pt>
    <dgm:pt modelId="{AEA027CB-21B9-4761-812F-F61C06BCF9AE}" type="sibTrans" cxnId="{522B1587-05E4-46C6-A583-848A590AF66D}">
      <dgm:prSet/>
      <dgm:spPr/>
      <dgm:t>
        <a:bodyPr/>
        <a:lstStyle/>
        <a:p>
          <a:endParaRPr lang="en-US"/>
        </a:p>
      </dgm:t>
    </dgm:pt>
    <dgm:pt modelId="{9F4F3379-A083-4A28-8BD9-C9302FD547B8}" type="pres">
      <dgm:prSet presAssocID="{3D7A8DBF-168B-454A-8101-4CEA4099A8A9}" presName="root" presStyleCnt="0">
        <dgm:presLayoutVars>
          <dgm:dir/>
          <dgm:resizeHandles val="exact"/>
        </dgm:presLayoutVars>
      </dgm:prSet>
      <dgm:spPr/>
    </dgm:pt>
    <dgm:pt modelId="{5BA133D0-C5AC-4E4C-82C7-1031BD4503C7}" type="pres">
      <dgm:prSet presAssocID="{96AA725B-94F6-49BD-8BD1-4BAAA1DFCF9A}" presName="compNode" presStyleCnt="0"/>
      <dgm:spPr/>
    </dgm:pt>
    <dgm:pt modelId="{233E5869-BCC7-4BA3-922A-485F46AA9D39}" type="pres">
      <dgm:prSet presAssocID="{96AA725B-94F6-49BD-8BD1-4BAAA1DFCF9A}" presName="bgRect" presStyleLbl="bgShp" presStyleIdx="0" presStyleCnt="2"/>
      <dgm:spPr/>
    </dgm:pt>
    <dgm:pt modelId="{BAF5F634-78A4-4E6D-8DE8-B85F7BC94033}" type="pres">
      <dgm:prSet presAssocID="{96AA725B-94F6-49BD-8BD1-4BAAA1DFCF9A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94676C63-21F1-4964-9C96-ECAFD52396F5}" type="pres">
      <dgm:prSet presAssocID="{96AA725B-94F6-49BD-8BD1-4BAAA1DFCF9A}" presName="spaceRect" presStyleCnt="0"/>
      <dgm:spPr/>
    </dgm:pt>
    <dgm:pt modelId="{E1B5BE77-9997-4D35-B51A-2C8895E722A1}" type="pres">
      <dgm:prSet presAssocID="{96AA725B-94F6-49BD-8BD1-4BAAA1DFCF9A}" presName="parTx" presStyleLbl="revTx" presStyleIdx="0" presStyleCnt="2">
        <dgm:presLayoutVars>
          <dgm:chMax val="0"/>
          <dgm:chPref val="0"/>
        </dgm:presLayoutVars>
      </dgm:prSet>
      <dgm:spPr/>
    </dgm:pt>
    <dgm:pt modelId="{0C1000F3-C9CC-4ED2-BAD1-36259B72C2A6}" type="pres">
      <dgm:prSet presAssocID="{4DB529AF-6669-491A-9018-407E61A791A4}" presName="sibTrans" presStyleCnt="0"/>
      <dgm:spPr/>
    </dgm:pt>
    <dgm:pt modelId="{18D117B4-0941-448E-B8C1-E40E951EBC24}" type="pres">
      <dgm:prSet presAssocID="{22FC99DD-2B16-4A76-9622-5BE246F99E76}" presName="compNode" presStyleCnt="0"/>
      <dgm:spPr/>
    </dgm:pt>
    <dgm:pt modelId="{2F4FF344-5B4F-469F-805B-E0A9685A1B8D}" type="pres">
      <dgm:prSet presAssocID="{22FC99DD-2B16-4A76-9622-5BE246F99E76}" presName="bgRect" presStyleLbl="bgShp" presStyleIdx="1" presStyleCnt="2"/>
      <dgm:spPr/>
    </dgm:pt>
    <dgm:pt modelId="{B7975E3F-4A0D-49C9-AEAA-87168DCDFBE3}" type="pres">
      <dgm:prSet presAssocID="{22FC99DD-2B16-4A76-9622-5BE246F99E76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riefcase"/>
        </a:ext>
      </dgm:extLst>
    </dgm:pt>
    <dgm:pt modelId="{6FCE962C-F934-48C6-8838-69E0DD5181F3}" type="pres">
      <dgm:prSet presAssocID="{22FC99DD-2B16-4A76-9622-5BE246F99E76}" presName="spaceRect" presStyleCnt="0"/>
      <dgm:spPr/>
    </dgm:pt>
    <dgm:pt modelId="{EABD1229-CBFE-428A-8CCE-406CB152722E}" type="pres">
      <dgm:prSet presAssocID="{22FC99DD-2B16-4A76-9622-5BE246F99E76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1B963D0E-56C9-44FA-8CC1-1936D9D59C19}" type="presOf" srcId="{96AA725B-94F6-49BD-8BD1-4BAAA1DFCF9A}" destId="{E1B5BE77-9997-4D35-B51A-2C8895E722A1}" srcOrd="0" destOrd="0" presId="urn:microsoft.com/office/officeart/2018/2/layout/IconVerticalSolidList"/>
    <dgm:cxn modelId="{982F8034-833D-4351-AD17-B2321100935D}" type="presOf" srcId="{22FC99DD-2B16-4A76-9622-5BE246F99E76}" destId="{EABD1229-CBFE-428A-8CCE-406CB152722E}" srcOrd="0" destOrd="0" presId="urn:microsoft.com/office/officeart/2018/2/layout/IconVerticalSolidList"/>
    <dgm:cxn modelId="{6DEA8637-E0D6-4B77-9520-103C1567875B}" srcId="{3D7A8DBF-168B-454A-8101-4CEA4099A8A9}" destId="{96AA725B-94F6-49BD-8BD1-4BAAA1DFCF9A}" srcOrd="0" destOrd="0" parTransId="{B9078185-E5F5-4048-BD97-7CEB9E674955}" sibTransId="{4DB529AF-6669-491A-9018-407E61A791A4}"/>
    <dgm:cxn modelId="{522B1587-05E4-46C6-A583-848A590AF66D}" srcId="{3D7A8DBF-168B-454A-8101-4CEA4099A8A9}" destId="{22FC99DD-2B16-4A76-9622-5BE246F99E76}" srcOrd="1" destOrd="0" parTransId="{640C291C-8E5C-49C8-9583-69EDD146323C}" sibTransId="{AEA027CB-21B9-4761-812F-F61C06BCF9AE}"/>
    <dgm:cxn modelId="{ADAEA9EF-5162-4985-A169-394269F99602}" type="presOf" srcId="{3D7A8DBF-168B-454A-8101-4CEA4099A8A9}" destId="{9F4F3379-A083-4A28-8BD9-C9302FD547B8}" srcOrd="0" destOrd="0" presId="urn:microsoft.com/office/officeart/2018/2/layout/IconVerticalSolidList"/>
    <dgm:cxn modelId="{4B239F8F-DCD9-4EC1-9DAB-5FB0E237D661}" type="presParOf" srcId="{9F4F3379-A083-4A28-8BD9-C9302FD547B8}" destId="{5BA133D0-C5AC-4E4C-82C7-1031BD4503C7}" srcOrd="0" destOrd="0" presId="urn:microsoft.com/office/officeart/2018/2/layout/IconVerticalSolidList"/>
    <dgm:cxn modelId="{A61BDFCA-96F5-4FC4-B54B-F6C3D2F9D1BC}" type="presParOf" srcId="{5BA133D0-C5AC-4E4C-82C7-1031BD4503C7}" destId="{233E5869-BCC7-4BA3-922A-485F46AA9D39}" srcOrd="0" destOrd="0" presId="urn:microsoft.com/office/officeart/2018/2/layout/IconVerticalSolidList"/>
    <dgm:cxn modelId="{DD5EC7C2-D04B-44E2-9703-D3AE751AB5C2}" type="presParOf" srcId="{5BA133D0-C5AC-4E4C-82C7-1031BD4503C7}" destId="{BAF5F634-78A4-4E6D-8DE8-B85F7BC94033}" srcOrd="1" destOrd="0" presId="urn:microsoft.com/office/officeart/2018/2/layout/IconVerticalSolidList"/>
    <dgm:cxn modelId="{5C4C5718-A76C-4D45-9337-0FD8AEE139C6}" type="presParOf" srcId="{5BA133D0-C5AC-4E4C-82C7-1031BD4503C7}" destId="{94676C63-21F1-4964-9C96-ECAFD52396F5}" srcOrd="2" destOrd="0" presId="urn:microsoft.com/office/officeart/2018/2/layout/IconVerticalSolidList"/>
    <dgm:cxn modelId="{C0FED5A5-A0E4-4626-B0E2-A1CA2DE0E8E4}" type="presParOf" srcId="{5BA133D0-C5AC-4E4C-82C7-1031BD4503C7}" destId="{E1B5BE77-9997-4D35-B51A-2C8895E722A1}" srcOrd="3" destOrd="0" presId="urn:microsoft.com/office/officeart/2018/2/layout/IconVerticalSolidList"/>
    <dgm:cxn modelId="{34FC7912-9BAA-4A0F-9B89-1E898CCE05BC}" type="presParOf" srcId="{9F4F3379-A083-4A28-8BD9-C9302FD547B8}" destId="{0C1000F3-C9CC-4ED2-BAD1-36259B72C2A6}" srcOrd="1" destOrd="0" presId="urn:microsoft.com/office/officeart/2018/2/layout/IconVerticalSolidList"/>
    <dgm:cxn modelId="{DC5E3F2B-B03B-4B2E-993C-43BE87989837}" type="presParOf" srcId="{9F4F3379-A083-4A28-8BD9-C9302FD547B8}" destId="{18D117B4-0941-448E-B8C1-E40E951EBC24}" srcOrd="2" destOrd="0" presId="urn:microsoft.com/office/officeart/2018/2/layout/IconVerticalSolidList"/>
    <dgm:cxn modelId="{B7B38CE4-D2EB-4CDF-9A73-179AB9470BFB}" type="presParOf" srcId="{18D117B4-0941-448E-B8C1-E40E951EBC24}" destId="{2F4FF344-5B4F-469F-805B-E0A9685A1B8D}" srcOrd="0" destOrd="0" presId="urn:microsoft.com/office/officeart/2018/2/layout/IconVerticalSolidList"/>
    <dgm:cxn modelId="{18893A96-00A1-4283-8092-42AC70A02C7C}" type="presParOf" srcId="{18D117B4-0941-448E-B8C1-E40E951EBC24}" destId="{B7975E3F-4A0D-49C9-AEAA-87168DCDFBE3}" srcOrd="1" destOrd="0" presId="urn:microsoft.com/office/officeart/2018/2/layout/IconVerticalSolidList"/>
    <dgm:cxn modelId="{18447E56-5828-4877-BA88-B223901D1D78}" type="presParOf" srcId="{18D117B4-0941-448E-B8C1-E40E951EBC24}" destId="{6FCE962C-F934-48C6-8838-69E0DD5181F3}" srcOrd="2" destOrd="0" presId="urn:microsoft.com/office/officeart/2018/2/layout/IconVerticalSolidList"/>
    <dgm:cxn modelId="{FC15C51F-EBE1-4056-A84C-D160FDD0C608}" type="presParOf" srcId="{18D117B4-0941-448E-B8C1-E40E951EBC24}" destId="{EABD1229-CBFE-428A-8CCE-406CB152722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8B6CDDB-F706-479E-A38D-6109FF2F0436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8D14F46-67E3-4BF3-B5AF-6EDDFA4AE42A}">
      <dgm:prSet/>
      <dgm:spPr/>
      <dgm:t>
        <a:bodyPr/>
        <a:lstStyle/>
        <a:p>
          <a:r>
            <a:rPr lang="en-US" dirty="0"/>
            <a:t>Each color essentially is supposed to signify that particular tissue component is different from other components (colors).</a:t>
          </a:r>
        </a:p>
      </dgm:t>
    </dgm:pt>
    <dgm:pt modelId="{056D3185-FE07-4B0F-86B6-3A9AB38F2044}" type="parTrans" cxnId="{D350EBD9-01D5-4CFE-9EDC-296FF7D8D256}">
      <dgm:prSet/>
      <dgm:spPr/>
      <dgm:t>
        <a:bodyPr/>
        <a:lstStyle/>
        <a:p>
          <a:endParaRPr lang="en-US"/>
        </a:p>
      </dgm:t>
    </dgm:pt>
    <dgm:pt modelId="{6EA53A3E-314E-45E2-87A7-12BF39EDA2BE}" type="sibTrans" cxnId="{D350EBD9-01D5-4CFE-9EDC-296FF7D8D256}">
      <dgm:prSet/>
      <dgm:spPr/>
      <dgm:t>
        <a:bodyPr/>
        <a:lstStyle/>
        <a:p>
          <a:endParaRPr lang="en-US"/>
        </a:p>
      </dgm:t>
    </dgm:pt>
    <dgm:pt modelId="{077FC2A6-4E3A-47E0-AF3E-C4D2E7D3AA82}">
      <dgm:prSet/>
      <dgm:spPr/>
      <dgm:t>
        <a:bodyPr/>
        <a:lstStyle/>
        <a:p>
          <a:r>
            <a:rPr lang="en-US"/>
            <a:t>Now, as we see in previous slide it was very difficult to visualize all 19 colors in the cluster at once.</a:t>
          </a:r>
        </a:p>
      </dgm:t>
    </dgm:pt>
    <dgm:pt modelId="{696699F5-888B-4355-9DA0-03C87AB1B0FA}" type="parTrans" cxnId="{DB1F73BA-366C-4B85-A2C0-5FB31C52AE28}">
      <dgm:prSet/>
      <dgm:spPr/>
      <dgm:t>
        <a:bodyPr/>
        <a:lstStyle/>
        <a:p>
          <a:endParaRPr lang="en-US"/>
        </a:p>
      </dgm:t>
    </dgm:pt>
    <dgm:pt modelId="{D6667B0E-1B94-4A62-8BCF-79657CCD781A}" type="sibTrans" cxnId="{DB1F73BA-366C-4B85-A2C0-5FB31C52AE28}">
      <dgm:prSet/>
      <dgm:spPr/>
      <dgm:t>
        <a:bodyPr/>
        <a:lstStyle/>
        <a:p>
          <a:endParaRPr lang="en-US"/>
        </a:p>
      </dgm:t>
    </dgm:pt>
    <dgm:pt modelId="{A6FAAD74-871B-4D4F-9F39-B6D5309C0585}">
      <dgm:prSet/>
      <dgm:spPr/>
      <dgm:t>
        <a:bodyPr/>
        <a:lstStyle/>
        <a:p>
          <a:r>
            <a:rPr lang="en-US"/>
            <a:t>This makes us want to do something to visualize each cluster separately and infer what it actually signifies </a:t>
          </a:r>
          <a:r>
            <a:rPr lang="en-US" i="1"/>
            <a:t>(If anything at all).</a:t>
          </a:r>
          <a:endParaRPr lang="en-US"/>
        </a:p>
      </dgm:t>
    </dgm:pt>
    <dgm:pt modelId="{268E3C8B-214B-4EDE-8CA4-1F46E915D5F9}" type="parTrans" cxnId="{3CAD2B25-3B44-4D37-BEFF-8448D44858D2}">
      <dgm:prSet/>
      <dgm:spPr/>
      <dgm:t>
        <a:bodyPr/>
        <a:lstStyle/>
        <a:p>
          <a:endParaRPr lang="en-US"/>
        </a:p>
      </dgm:t>
    </dgm:pt>
    <dgm:pt modelId="{4A4065C3-1F46-4AE3-8A8C-40D5DD351BC4}" type="sibTrans" cxnId="{3CAD2B25-3B44-4D37-BEFF-8448D44858D2}">
      <dgm:prSet/>
      <dgm:spPr/>
      <dgm:t>
        <a:bodyPr/>
        <a:lstStyle/>
        <a:p>
          <a:endParaRPr lang="en-US"/>
        </a:p>
      </dgm:t>
    </dgm:pt>
    <dgm:pt modelId="{5E8BE8C8-291A-4C0C-8FFD-A909FFE2A40E}" type="pres">
      <dgm:prSet presAssocID="{48B6CDDB-F706-479E-A38D-6109FF2F0436}" presName="linear" presStyleCnt="0">
        <dgm:presLayoutVars>
          <dgm:animLvl val="lvl"/>
          <dgm:resizeHandles val="exact"/>
        </dgm:presLayoutVars>
      </dgm:prSet>
      <dgm:spPr/>
    </dgm:pt>
    <dgm:pt modelId="{136422A5-056D-4457-B925-AF5EE20D4AA1}" type="pres">
      <dgm:prSet presAssocID="{58D14F46-67E3-4BF3-B5AF-6EDDFA4AE42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E6BB44D-F05C-40ED-A5B5-2C0412FCFA69}" type="pres">
      <dgm:prSet presAssocID="{6EA53A3E-314E-45E2-87A7-12BF39EDA2BE}" presName="spacer" presStyleCnt="0"/>
      <dgm:spPr/>
    </dgm:pt>
    <dgm:pt modelId="{830A2B7C-7C9F-45F0-B360-2D07741D4DB1}" type="pres">
      <dgm:prSet presAssocID="{077FC2A6-4E3A-47E0-AF3E-C4D2E7D3AA8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4549F12-13E1-474F-A157-0C9B6BB5E7DE}" type="pres">
      <dgm:prSet presAssocID="{D6667B0E-1B94-4A62-8BCF-79657CCD781A}" presName="spacer" presStyleCnt="0"/>
      <dgm:spPr/>
    </dgm:pt>
    <dgm:pt modelId="{53B01733-CD31-414E-8093-94192A483FD9}" type="pres">
      <dgm:prSet presAssocID="{A6FAAD74-871B-4D4F-9F39-B6D5309C058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3CAD2B25-3B44-4D37-BEFF-8448D44858D2}" srcId="{48B6CDDB-F706-479E-A38D-6109FF2F0436}" destId="{A6FAAD74-871B-4D4F-9F39-B6D5309C0585}" srcOrd="2" destOrd="0" parTransId="{268E3C8B-214B-4EDE-8CA4-1F46E915D5F9}" sibTransId="{4A4065C3-1F46-4AE3-8A8C-40D5DD351BC4}"/>
    <dgm:cxn modelId="{362E6435-40B8-4F6B-9A17-67E85C423768}" type="presOf" srcId="{077FC2A6-4E3A-47E0-AF3E-C4D2E7D3AA82}" destId="{830A2B7C-7C9F-45F0-B360-2D07741D4DB1}" srcOrd="0" destOrd="0" presId="urn:microsoft.com/office/officeart/2005/8/layout/vList2"/>
    <dgm:cxn modelId="{79FAB088-B52B-4C31-A489-CB82155274C9}" type="presOf" srcId="{48B6CDDB-F706-479E-A38D-6109FF2F0436}" destId="{5E8BE8C8-291A-4C0C-8FFD-A909FFE2A40E}" srcOrd="0" destOrd="0" presId="urn:microsoft.com/office/officeart/2005/8/layout/vList2"/>
    <dgm:cxn modelId="{8C08C88E-245A-442C-BFB5-6C28DC8DF0C9}" type="presOf" srcId="{A6FAAD74-871B-4D4F-9F39-B6D5309C0585}" destId="{53B01733-CD31-414E-8093-94192A483FD9}" srcOrd="0" destOrd="0" presId="urn:microsoft.com/office/officeart/2005/8/layout/vList2"/>
    <dgm:cxn modelId="{9B0AE599-EA6E-4605-ACE1-C2F7EEE7D6FC}" type="presOf" srcId="{58D14F46-67E3-4BF3-B5AF-6EDDFA4AE42A}" destId="{136422A5-056D-4457-B925-AF5EE20D4AA1}" srcOrd="0" destOrd="0" presId="urn:microsoft.com/office/officeart/2005/8/layout/vList2"/>
    <dgm:cxn modelId="{DB1F73BA-366C-4B85-A2C0-5FB31C52AE28}" srcId="{48B6CDDB-F706-479E-A38D-6109FF2F0436}" destId="{077FC2A6-4E3A-47E0-AF3E-C4D2E7D3AA82}" srcOrd="1" destOrd="0" parTransId="{696699F5-888B-4355-9DA0-03C87AB1B0FA}" sibTransId="{D6667B0E-1B94-4A62-8BCF-79657CCD781A}"/>
    <dgm:cxn modelId="{D350EBD9-01D5-4CFE-9EDC-296FF7D8D256}" srcId="{48B6CDDB-F706-479E-A38D-6109FF2F0436}" destId="{58D14F46-67E3-4BF3-B5AF-6EDDFA4AE42A}" srcOrd="0" destOrd="0" parTransId="{056D3185-FE07-4B0F-86B6-3A9AB38F2044}" sibTransId="{6EA53A3E-314E-45E2-87A7-12BF39EDA2BE}"/>
    <dgm:cxn modelId="{08F1810F-BCDA-4D49-845B-62DC96145BFF}" type="presParOf" srcId="{5E8BE8C8-291A-4C0C-8FFD-A909FFE2A40E}" destId="{136422A5-056D-4457-B925-AF5EE20D4AA1}" srcOrd="0" destOrd="0" presId="urn:microsoft.com/office/officeart/2005/8/layout/vList2"/>
    <dgm:cxn modelId="{CFB800D8-23B3-4C1F-BA3E-0FC4EABD874C}" type="presParOf" srcId="{5E8BE8C8-291A-4C0C-8FFD-A909FFE2A40E}" destId="{4E6BB44D-F05C-40ED-A5B5-2C0412FCFA69}" srcOrd="1" destOrd="0" presId="urn:microsoft.com/office/officeart/2005/8/layout/vList2"/>
    <dgm:cxn modelId="{3375B09C-5C2D-4B9E-BA72-0731EF31BC0F}" type="presParOf" srcId="{5E8BE8C8-291A-4C0C-8FFD-A909FFE2A40E}" destId="{830A2B7C-7C9F-45F0-B360-2D07741D4DB1}" srcOrd="2" destOrd="0" presId="urn:microsoft.com/office/officeart/2005/8/layout/vList2"/>
    <dgm:cxn modelId="{462998EC-929D-4AFB-A40B-3B4C32E99C93}" type="presParOf" srcId="{5E8BE8C8-291A-4C0C-8FFD-A909FFE2A40E}" destId="{94549F12-13E1-474F-A157-0C9B6BB5E7DE}" srcOrd="3" destOrd="0" presId="urn:microsoft.com/office/officeart/2005/8/layout/vList2"/>
    <dgm:cxn modelId="{CAA74B70-19DA-479A-8A72-DB064809E24F}" type="presParOf" srcId="{5E8BE8C8-291A-4C0C-8FFD-A909FFE2A40E}" destId="{53B01733-CD31-414E-8093-94192A483FD9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600F976-72A6-409D-BCFF-944EB00643CD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D51850E4-E4E2-495A-861D-25C919B8E4D8}">
      <dgm:prSet/>
      <dgm:spPr/>
      <dgm:t>
        <a:bodyPr/>
        <a:lstStyle/>
        <a:p>
          <a:r>
            <a:rPr lang="en-US"/>
            <a:t>Python</a:t>
          </a:r>
        </a:p>
      </dgm:t>
    </dgm:pt>
    <dgm:pt modelId="{08D6786D-375C-497E-A32B-84202E659EBC}" type="parTrans" cxnId="{0A201F7C-9B95-4015-8841-A1A32E4E177C}">
      <dgm:prSet/>
      <dgm:spPr/>
      <dgm:t>
        <a:bodyPr/>
        <a:lstStyle/>
        <a:p>
          <a:endParaRPr lang="en-US"/>
        </a:p>
      </dgm:t>
    </dgm:pt>
    <dgm:pt modelId="{0A8AF866-1051-469A-80E0-A16083F5A60A}" type="sibTrans" cxnId="{0A201F7C-9B95-4015-8841-A1A32E4E177C}">
      <dgm:prSet/>
      <dgm:spPr/>
      <dgm:t>
        <a:bodyPr/>
        <a:lstStyle/>
        <a:p>
          <a:endParaRPr lang="en-US"/>
        </a:p>
      </dgm:t>
    </dgm:pt>
    <dgm:pt modelId="{151195BC-9CA4-4446-A2DA-2A2FCB0E129A}">
      <dgm:prSet/>
      <dgm:spPr/>
      <dgm:t>
        <a:bodyPr/>
        <a:lstStyle/>
        <a:p>
          <a:r>
            <a:rPr lang="en-US"/>
            <a:t>Numpy</a:t>
          </a:r>
        </a:p>
      </dgm:t>
    </dgm:pt>
    <dgm:pt modelId="{BFDE1149-F3BC-4AE8-A511-69404BB67515}" type="parTrans" cxnId="{B2E5732D-52A6-40FE-9203-99E41CE14E93}">
      <dgm:prSet/>
      <dgm:spPr/>
      <dgm:t>
        <a:bodyPr/>
        <a:lstStyle/>
        <a:p>
          <a:endParaRPr lang="en-US"/>
        </a:p>
      </dgm:t>
    </dgm:pt>
    <dgm:pt modelId="{B558F29D-AA0C-463A-A922-F2C17D197C63}" type="sibTrans" cxnId="{B2E5732D-52A6-40FE-9203-99E41CE14E93}">
      <dgm:prSet/>
      <dgm:spPr/>
      <dgm:t>
        <a:bodyPr/>
        <a:lstStyle/>
        <a:p>
          <a:endParaRPr lang="en-US"/>
        </a:p>
      </dgm:t>
    </dgm:pt>
    <dgm:pt modelId="{67F91C04-F951-4601-AD61-2862F9EAF759}">
      <dgm:prSet/>
      <dgm:spPr/>
      <dgm:t>
        <a:bodyPr/>
        <a:lstStyle/>
        <a:p>
          <a:r>
            <a:rPr lang="en-US"/>
            <a:t>Open-CV (cv2)</a:t>
          </a:r>
        </a:p>
      </dgm:t>
    </dgm:pt>
    <dgm:pt modelId="{66C6F0C0-1DE5-4425-808E-47941A09944C}" type="parTrans" cxnId="{8A2986BB-6F86-4BDD-AB73-D08E6CA9FD62}">
      <dgm:prSet/>
      <dgm:spPr/>
      <dgm:t>
        <a:bodyPr/>
        <a:lstStyle/>
        <a:p>
          <a:endParaRPr lang="en-US"/>
        </a:p>
      </dgm:t>
    </dgm:pt>
    <dgm:pt modelId="{0CC18ED9-BBFE-4BAD-8D88-4679F1AFA134}" type="sibTrans" cxnId="{8A2986BB-6F86-4BDD-AB73-D08E6CA9FD62}">
      <dgm:prSet/>
      <dgm:spPr/>
      <dgm:t>
        <a:bodyPr/>
        <a:lstStyle/>
        <a:p>
          <a:endParaRPr lang="en-US"/>
        </a:p>
      </dgm:t>
    </dgm:pt>
    <dgm:pt modelId="{09C08D3B-9333-4882-8A7D-11492CA6BF03}">
      <dgm:prSet/>
      <dgm:spPr/>
      <dgm:t>
        <a:bodyPr/>
        <a:lstStyle/>
        <a:p>
          <a:r>
            <a:rPr lang="en-US"/>
            <a:t>Matplotlib</a:t>
          </a:r>
        </a:p>
      </dgm:t>
    </dgm:pt>
    <dgm:pt modelId="{408B3378-4F81-4F1D-99CD-2815C50310BE}" type="parTrans" cxnId="{E21EAE88-A7EB-4465-B00A-7D6608B590CA}">
      <dgm:prSet/>
      <dgm:spPr/>
      <dgm:t>
        <a:bodyPr/>
        <a:lstStyle/>
        <a:p>
          <a:endParaRPr lang="en-US"/>
        </a:p>
      </dgm:t>
    </dgm:pt>
    <dgm:pt modelId="{5B676A63-23CC-40D3-83E3-8616F75CC72A}" type="sibTrans" cxnId="{E21EAE88-A7EB-4465-B00A-7D6608B590CA}">
      <dgm:prSet/>
      <dgm:spPr/>
      <dgm:t>
        <a:bodyPr/>
        <a:lstStyle/>
        <a:p>
          <a:endParaRPr lang="en-US"/>
        </a:p>
      </dgm:t>
    </dgm:pt>
    <dgm:pt modelId="{D74871CA-86D5-48A7-8EA9-1623B1D4B074}" type="pres">
      <dgm:prSet presAssocID="{C600F976-72A6-409D-BCFF-944EB00643CD}" presName="vert0" presStyleCnt="0">
        <dgm:presLayoutVars>
          <dgm:dir/>
          <dgm:animOne val="branch"/>
          <dgm:animLvl val="lvl"/>
        </dgm:presLayoutVars>
      </dgm:prSet>
      <dgm:spPr/>
    </dgm:pt>
    <dgm:pt modelId="{122E952A-85F9-45F8-B882-296342735B90}" type="pres">
      <dgm:prSet presAssocID="{D51850E4-E4E2-495A-861D-25C919B8E4D8}" presName="thickLine" presStyleLbl="alignNode1" presStyleIdx="0" presStyleCnt="4"/>
      <dgm:spPr/>
    </dgm:pt>
    <dgm:pt modelId="{97A5F7A3-940B-4BD1-BE65-DC7D0EDC19D9}" type="pres">
      <dgm:prSet presAssocID="{D51850E4-E4E2-495A-861D-25C919B8E4D8}" presName="horz1" presStyleCnt="0"/>
      <dgm:spPr/>
    </dgm:pt>
    <dgm:pt modelId="{64844054-1584-489A-93EB-8D9988A28150}" type="pres">
      <dgm:prSet presAssocID="{D51850E4-E4E2-495A-861D-25C919B8E4D8}" presName="tx1" presStyleLbl="revTx" presStyleIdx="0" presStyleCnt="4"/>
      <dgm:spPr/>
    </dgm:pt>
    <dgm:pt modelId="{17EBA09F-A265-4C4F-A696-7B47085F7CC6}" type="pres">
      <dgm:prSet presAssocID="{D51850E4-E4E2-495A-861D-25C919B8E4D8}" presName="vert1" presStyleCnt="0"/>
      <dgm:spPr/>
    </dgm:pt>
    <dgm:pt modelId="{31474CB1-7A04-4BDF-B817-0883BA38FA51}" type="pres">
      <dgm:prSet presAssocID="{151195BC-9CA4-4446-A2DA-2A2FCB0E129A}" presName="thickLine" presStyleLbl="alignNode1" presStyleIdx="1" presStyleCnt="4"/>
      <dgm:spPr/>
    </dgm:pt>
    <dgm:pt modelId="{A26E4569-C6A4-45DB-ABD4-CB29FC019C6C}" type="pres">
      <dgm:prSet presAssocID="{151195BC-9CA4-4446-A2DA-2A2FCB0E129A}" presName="horz1" presStyleCnt="0"/>
      <dgm:spPr/>
    </dgm:pt>
    <dgm:pt modelId="{B196F811-B36A-4A6C-A9F9-2D90C8C1B2E0}" type="pres">
      <dgm:prSet presAssocID="{151195BC-9CA4-4446-A2DA-2A2FCB0E129A}" presName="tx1" presStyleLbl="revTx" presStyleIdx="1" presStyleCnt="4"/>
      <dgm:spPr/>
    </dgm:pt>
    <dgm:pt modelId="{C26802AD-35EA-4656-9CCF-F5932CBD97C5}" type="pres">
      <dgm:prSet presAssocID="{151195BC-9CA4-4446-A2DA-2A2FCB0E129A}" presName="vert1" presStyleCnt="0"/>
      <dgm:spPr/>
    </dgm:pt>
    <dgm:pt modelId="{98E490AC-018D-4D04-9844-47BBB7C40EE2}" type="pres">
      <dgm:prSet presAssocID="{67F91C04-F951-4601-AD61-2862F9EAF759}" presName="thickLine" presStyleLbl="alignNode1" presStyleIdx="2" presStyleCnt="4"/>
      <dgm:spPr/>
    </dgm:pt>
    <dgm:pt modelId="{CD0157F3-3B8A-4111-B651-1F0B7071EBAE}" type="pres">
      <dgm:prSet presAssocID="{67F91C04-F951-4601-AD61-2862F9EAF759}" presName="horz1" presStyleCnt="0"/>
      <dgm:spPr/>
    </dgm:pt>
    <dgm:pt modelId="{9603C24F-CC48-48DE-8E1E-750F9D0090F9}" type="pres">
      <dgm:prSet presAssocID="{67F91C04-F951-4601-AD61-2862F9EAF759}" presName="tx1" presStyleLbl="revTx" presStyleIdx="2" presStyleCnt="4"/>
      <dgm:spPr/>
    </dgm:pt>
    <dgm:pt modelId="{212F4938-5341-4A40-8705-6DB9B45EF1A1}" type="pres">
      <dgm:prSet presAssocID="{67F91C04-F951-4601-AD61-2862F9EAF759}" presName="vert1" presStyleCnt="0"/>
      <dgm:spPr/>
    </dgm:pt>
    <dgm:pt modelId="{A48E5DFD-3875-48FE-99D7-0452B050DF04}" type="pres">
      <dgm:prSet presAssocID="{09C08D3B-9333-4882-8A7D-11492CA6BF03}" presName="thickLine" presStyleLbl="alignNode1" presStyleIdx="3" presStyleCnt="4"/>
      <dgm:spPr/>
    </dgm:pt>
    <dgm:pt modelId="{55E1DCC5-77DE-42EA-93C3-9A9617C885E4}" type="pres">
      <dgm:prSet presAssocID="{09C08D3B-9333-4882-8A7D-11492CA6BF03}" presName="horz1" presStyleCnt="0"/>
      <dgm:spPr/>
    </dgm:pt>
    <dgm:pt modelId="{BAACBC70-4D6B-48E2-92C3-1034DD7E5B04}" type="pres">
      <dgm:prSet presAssocID="{09C08D3B-9333-4882-8A7D-11492CA6BF03}" presName="tx1" presStyleLbl="revTx" presStyleIdx="3" presStyleCnt="4"/>
      <dgm:spPr/>
    </dgm:pt>
    <dgm:pt modelId="{33B2676C-F3FE-46F6-8636-562732265C87}" type="pres">
      <dgm:prSet presAssocID="{09C08D3B-9333-4882-8A7D-11492CA6BF03}" presName="vert1" presStyleCnt="0"/>
      <dgm:spPr/>
    </dgm:pt>
  </dgm:ptLst>
  <dgm:cxnLst>
    <dgm:cxn modelId="{E4881315-CD09-4CDC-A776-6BE778FCBD59}" type="presOf" srcId="{D51850E4-E4E2-495A-861D-25C919B8E4D8}" destId="{64844054-1584-489A-93EB-8D9988A28150}" srcOrd="0" destOrd="0" presId="urn:microsoft.com/office/officeart/2008/layout/LinedList"/>
    <dgm:cxn modelId="{6E808A16-59B8-404F-A934-27FEE84CC887}" type="presOf" srcId="{67F91C04-F951-4601-AD61-2862F9EAF759}" destId="{9603C24F-CC48-48DE-8E1E-750F9D0090F9}" srcOrd="0" destOrd="0" presId="urn:microsoft.com/office/officeart/2008/layout/LinedList"/>
    <dgm:cxn modelId="{0B2FA017-51C8-45B6-8AF5-C47F6515DD2C}" type="presOf" srcId="{151195BC-9CA4-4446-A2DA-2A2FCB0E129A}" destId="{B196F811-B36A-4A6C-A9F9-2D90C8C1B2E0}" srcOrd="0" destOrd="0" presId="urn:microsoft.com/office/officeart/2008/layout/LinedList"/>
    <dgm:cxn modelId="{CA031522-D30D-46A3-A5D7-D128D06AF2C1}" type="presOf" srcId="{09C08D3B-9333-4882-8A7D-11492CA6BF03}" destId="{BAACBC70-4D6B-48E2-92C3-1034DD7E5B04}" srcOrd="0" destOrd="0" presId="urn:microsoft.com/office/officeart/2008/layout/LinedList"/>
    <dgm:cxn modelId="{B2E5732D-52A6-40FE-9203-99E41CE14E93}" srcId="{C600F976-72A6-409D-BCFF-944EB00643CD}" destId="{151195BC-9CA4-4446-A2DA-2A2FCB0E129A}" srcOrd="1" destOrd="0" parTransId="{BFDE1149-F3BC-4AE8-A511-69404BB67515}" sibTransId="{B558F29D-AA0C-463A-A922-F2C17D197C63}"/>
    <dgm:cxn modelId="{0A201F7C-9B95-4015-8841-A1A32E4E177C}" srcId="{C600F976-72A6-409D-BCFF-944EB00643CD}" destId="{D51850E4-E4E2-495A-861D-25C919B8E4D8}" srcOrd="0" destOrd="0" parTransId="{08D6786D-375C-497E-A32B-84202E659EBC}" sibTransId="{0A8AF866-1051-469A-80E0-A16083F5A60A}"/>
    <dgm:cxn modelId="{E21EAE88-A7EB-4465-B00A-7D6608B590CA}" srcId="{C600F976-72A6-409D-BCFF-944EB00643CD}" destId="{09C08D3B-9333-4882-8A7D-11492CA6BF03}" srcOrd="3" destOrd="0" parTransId="{408B3378-4F81-4F1D-99CD-2815C50310BE}" sibTransId="{5B676A63-23CC-40D3-83E3-8616F75CC72A}"/>
    <dgm:cxn modelId="{6B423A97-8747-4C24-9200-718AA035C46F}" type="presOf" srcId="{C600F976-72A6-409D-BCFF-944EB00643CD}" destId="{D74871CA-86D5-48A7-8EA9-1623B1D4B074}" srcOrd="0" destOrd="0" presId="urn:microsoft.com/office/officeart/2008/layout/LinedList"/>
    <dgm:cxn modelId="{8A2986BB-6F86-4BDD-AB73-D08E6CA9FD62}" srcId="{C600F976-72A6-409D-BCFF-944EB00643CD}" destId="{67F91C04-F951-4601-AD61-2862F9EAF759}" srcOrd="2" destOrd="0" parTransId="{66C6F0C0-1DE5-4425-808E-47941A09944C}" sibTransId="{0CC18ED9-BBFE-4BAD-8D88-4679F1AFA134}"/>
    <dgm:cxn modelId="{BBFED257-E7E2-47B4-94BA-6F985623B50A}" type="presParOf" srcId="{D74871CA-86D5-48A7-8EA9-1623B1D4B074}" destId="{122E952A-85F9-45F8-B882-296342735B90}" srcOrd="0" destOrd="0" presId="urn:microsoft.com/office/officeart/2008/layout/LinedList"/>
    <dgm:cxn modelId="{10DEEDC3-EFB0-4651-BE2A-4D68DA848F9C}" type="presParOf" srcId="{D74871CA-86D5-48A7-8EA9-1623B1D4B074}" destId="{97A5F7A3-940B-4BD1-BE65-DC7D0EDC19D9}" srcOrd="1" destOrd="0" presId="urn:microsoft.com/office/officeart/2008/layout/LinedList"/>
    <dgm:cxn modelId="{F2E86C43-120F-472B-A24A-50C2E83112A8}" type="presParOf" srcId="{97A5F7A3-940B-4BD1-BE65-DC7D0EDC19D9}" destId="{64844054-1584-489A-93EB-8D9988A28150}" srcOrd="0" destOrd="0" presId="urn:microsoft.com/office/officeart/2008/layout/LinedList"/>
    <dgm:cxn modelId="{D4B63019-2431-45C5-9C2A-5845B8A5B519}" type="presParOf" srcId="{97A5F7A3-940B-4BD1-BE65-DC7D0EDC19D9}" destId="{17EBA09F-A265-4C4F-A696-7B47085F7CC6}" srcOrd="1" destOrd="0" presId="urn:microsoft.com/office/officeart/2008/layout/LinedList"/>
    <dgm:cxn modelId="{36E79B5D-0965-4479-BA43-4445E2CE5180}" type="presParOf" srcId="{D74871CA-86D5-48A7-8EA9-1623B1D4B074}" destId="{31474CB1-7A04-4BDF-B817-0883BA38FA51}" srcOrd="2" destOrd="0" presId="urn:microsoft.com/office/officeart/2008/layout/LinedList"/>
    <dgm:cxn modelId="{ED7F7AA5-AF82-456F-B619-ADF88E8AC004}" type="presParOf" srcId="{D74871CA-86D5-48A7-8EA9-1623B1D4B074}" destId="{A26E4569-C6A4-45DB-ABD4-CB29FC019C6C}" srcOrd="3" destOrd="0" presId="urn:microsoft.com/office/officeart/2008/layout/LinedList"/>
    <dgm:cxn modelId="{31367C0E-65E8-49CB-AE20-6158A441A7F7}" type="presParOf" srcId="{A26E4569-C6A4-45DB-ABD4-CB29FC019C6C}" destId="{B196F811-B36A-4A6C-A9F9-2D90C8C1B2E0}" srcOrd="0" destOrd="0" presId="urn:microsoft.com/office/officeart/2008/layout/LinedList"/>
    <dgm:cxn modelId="{2A9BBA7B-BD4F-4113-BB4D-59D55364D520}" type="presParOf" srcId="{A26E4569-C6A4-45DB-ABD4-CB29FC019C6C}" destId="{C26802AD-35EA-4656-9CCF-F5932CBD97C5}" srcOrd="1" destOrd="0" presId="urn:microsoft.com/office/officeart/2008/layout/LinedList"/>
    <dgm:cxn modelId="{2C54C0FD-A905-4308-A648-7AB4D25470BF}" type="presParOf" srcId="{D74871CA-86D5-48A7-8EA9-1623B1D4B074}" destId="{98E490AC-018D-4D04-9844-47BBB7C40EE2}" srcOrd="4" destOrd="0" presId="urn:microsoft.com/office/officeart/2008/layout/LinedList"/>
    <dgm:cxn modelId="{BD90D40B-3A67-46A0-B5B2-7D0402A3E352}" type="presParOf" srcId="{D74871CA-86D5-48A7-8EA9-1623B1D4B074}" destId="{CD0157F3-3B8A-4111-B651-1F0B7071EBAE}" srcOrd="5" destOrd="0" presId="urn:microsoft.com/office/officeart/2008/layout/LinedList"/>
    <dgm:cxn modelId="{40A98E6D-1CC5-4F4C-9607-2CA65EE65558}" type="presParOf" srcId="{CD0157F3-3B8A-4111-B651-1F0B7071EBAE}" destId="{9603C24F-CC48-48DE-8E1E-750F9D0090F9}" srcOrd="0" destOrd="0" presId="urn:microsoft.com/office/officeart/2008/layout/LinedList"/>
    <dgm:cxn modelId="{B404E639-958A-4FE1-B957-C1409077E735}" type="presParOf" srcId="{CD0157F3-3B8A-4111-B651-1F0B7071EBAE}" destId="{212F4938-5341-4A40-8705-6DB9B45EF1A1}" srcOrd="1" destOrd="0" presId="urn:microsoft.com/office/officeart/2008/layout/LinedList"/>
    <dgm:cxn modelId="{9AEBA7EB-E115-473A-B8F5-511C7A27231D}" type="presParOf" srcId="{D74871CA-86D5-48A7-8EA9-1623B1D4B074}" destId="{A48E5DFD-3875-48FE-99D7-0452B050DF04}" srcOrd="6" destOrd="0" presId="urn:microsoft.com/office/officeart/2008/layout/LinedList"/>
    <dgm:cxn modelId="{DFAE9C1F-C7F4-4111-AE8A-96B790381491}" type="presParOf" srcId="{D74871CA-86D5-48A7-8EA9-1623B1D4B074}" destId="{55E1DCC5-77DE-42EA-93C3-9A9617C885E4}" srcOrd="7" destOrd="0" presId="urn:microsoft.com/office/officeart/2008/layout/LinedList"/>
    <dgm:cxn modelId="{A7D8AE32-6FA4-4097-A5EB-01BFE249FF5C}" type="presParOf" srcId="{55E1DCC5-77DE-42EA-93C3-9A9617C885E4}" destId="{BAACBC70-4D6B-48E2-92C3-1034DD7E5B04}" srcOrd="0" destOrd="0" presId="urn:microsoft.com/office/officeart/2008/layout/LinedList"/>
    <dgm:cxn modelId="{FB1A0594-DB0E-492B-8D81-81035115994F}" type="presParOf" srcId="{55E1DCC5-77DE-42EA-93C3-9A9617C885E4}" destId="{33B2676C-F3FE-46F6-8636-562732265C8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3E5869-BCC7-4BA3-922A-485F46AA9D39}">
      <dsp:nvSpPr>
        <dsp:cNvPr id="0" name=""/>
        <dsp:cNvSpPr/>
      </dsp:nvSpPr>
      <dsp:spPr>
        <a:xfrm>
          <a:off x="0" y="707092"/>
          <a:ext cx="10515600" cy="130540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F5F634-78A4-4E6D-8DE8-B85F7BC94033}">
      <dsp:nvSpPr>
        <dsp:cNvPr id="0" name=""/>
        <dsp:cNvSpPr/>
      </dsp:nvSpPr>
      <dsp:spPr>
        <a:xfrm>
          <a:off x="394883" y="1000807"/>
          <a:ext cx="717970" cy="7179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B5BE77-9997-4D35-B51A-2C8895E722A1}">
      <dsp:nvSpPr>
        <dsp:cNvPr id="0" name=""/>
        <dsp:cNvSpPr/>
      </dsp:nvSpPr>
      <dsp:spPr>
        <a:xfrm>
          <a:off x="1507738" y="707092"/>
          <a:ext cx="9007861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This step essentially helps us split image based on the colors associated with each pixel.</a:t>
          </a:r>
        </a:p>
      </dsp:txBody>
      <dsp:txXfrm>
        <a:off x="1507738" y="707092"/>
        <a:ext cx="9007861" cy="1305401"/>
      </dsp:txXfrm>
    </dsp:sp>
    <dsp:sp modelId="{2F4FF344-5B4F-469F-805B-E0A9685A1B8D}">
      <dsp:nvSpPr>
        <dsp:cNvPr id="0" name=""/>
        <dsp:cNvSpPr/>
      </dsp:nvSpPr>
      <dsp:spPr>
        <a:xfrm>
          <a:off x="0" y="2338844"/>
          <a:ext cx="10515600" cy="130540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975E3F-4A0D-49C9-AEAA-87168DCDFBE3}">
      <dsp:nvSpPr>
        <dsp:cNvPr id="0" name=""/>
        <dsp:cNvSpPr/>
      </dsp:nvSpPr>
      <dsp:spPr>
        <a:xfrm>
          <a:off x="394883" y="2632559"/>
          <a:ext cx="717970" cy="7179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BD1229-CBFE-428A-8CCE-406CB152722E}">
      <dsp:nvSpPr>
        <dsp:cNvPr id="0" name=""/>
        <dsp:cNvSpPr/>
      </dsp:nvSpPr>
      <dsp:spPr>
        <a:xfrm>
          <a:off x="1507738" y="2338844"/>
          <a:ext cx="9007861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Open-CV has been used for this analysis. </a:t>
          </a:r>
        </a:p>
      </dsp:txBody>
      <dsp:txXfrm>
        <a:off x="1507738" y="2338844"/>
        <a:ext cx="9007861" cy="13054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6422A5-056D-4457-B925-AF5EE20D4AA1}">
      <dsp:nvSpPr>
        <dsp:cNvPr id="0" name=""/>
        <dsp:cNvSpPr/>
      </dsp:nvSpPr>
      <dsp:spPr>
        <a:xfrm>
          <a:off x="0" y="532853"/>
          <a:ext cx="6263640" cy="14297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Each color essentially is supposed to signify that particular tissue component is different from other components (colors).</a:t>
          </a:r>
        </a:p>
      </dsp:txBody>
      <dsp:txXfrm>
        <a:off x="69794" y="602647"/>
        <a:ext cx="6124052" cy="1290152"/>
      </dsp:txXfrm>
    </dsp:sp>
    <dsp:sp modelId="{830A2B7C-7C9F-45F0-B360-2D07741D4DB1}">
      <dsp:nvSpPr>
        <dsp:cNvPr id="0" name=""/>
        <dsp:cNvSpPr/>
      </dsp:nvSpPr>
      <dsp:spPr>
        <a:xfrm>
          <a:off x="0" y="2037473"/>
          <a:ext cx="6263640" cy="1429740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Now, as we see in previous slide it was very difficult to visualize all 19 colors in the cluster at once.</a:t>
          </a:r>
        </a:p>
      </dsp:txBody>
      <dsp:txXfrm>
        <a:off x="69794" y="2107267"/>
        <a:ext cx="6124052" cy="1290152"/>
      </dsp:txXfrm>
    </dsp:sp>
    <dsp:sp modelId="{53B01733-CD31-414E-8093-94192A483FD9}">
      <dsp:nvSpPr>
        <dsp:cNvPr id="0" name=""/>
        <dsp:cNvSpPr/>
      </dsp:nvSpPr>
      <dsp:spPr>
        <a:xfrm>
          <a:off x="0" y="3542094"/>
          <a:ext cx="6263640" cy="142974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This makes us want to do something to visualize each cluster separately and infer what it actually signifies </a:t>
          </a:r>
          <a:r>
            <a:rPr lang="en-US" sz="2600" i="1" kern="1200"/>
            <a:t>(If anything at all).</a:t>
          </a:r>
          <a:endParaRPr lang="en-US" sz="2600" kern="1200"/>
        </a:p>
      </dsp:txBody>
      <dsp:txXfrm>
        <a:off x="69794" y="3611888"/>
        <a:ext cx="6124052" cy="12901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2E952A-85F9-45F8-B882-296342735B90}">
      <dsp:nvSpPr>
        <dsp:cNvPr id="0" name=""/>
        <dsp:cNvSpPr/>
      </dsp:nvSpPr>
      <dsp:spPr>
        <a:xfrm>
          <a:off x="0" y="0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844054-1584-489A-93EB-8D9988A28150}">
      <dsp:nvSpPr>
        <dsp:cNvPr id="0" name=""/>
        <dsp:cNvSpPr/>
      </dsp:nvSpPr>
      <dsp:spPr>
        <a:xfrm>
          <a:off x="0" y="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3840" tIns="243840" rIns="243840" bIns="243840" numCol="1" spcCol="1270" anchor="t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Python</a:t>
          </a:r>
        </a:p>
      </dsp:txBody>
      <dsp:txXfrm>
        <a:off x="0" y="0"/>
        <a:ext cx="6900512" cy="1384035"/>
      </dsp:txXfrm>
    </dsp:sp>
    <dsp:sp modelId="{31474CB1-7A04-4BDF-B817-0883BA38FA51}">
      <dsp:nvSpPr>
        <dsp:cNvPr id="0" name=""/>
        <dsp:cNvSpPr/>
      </dsp:nvSpPr>
      <dsp:spPr>
        <a:xfrm>
          <a:off x="0" y="1384035"/>
          <a:ext cx="690051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96F811-B36A-4A6C-A9F9-2D90C8C1B2E0}">
      <dsp:nvSpPr>
        <dsp:cNvPr id="0" name=""/>
        <dsp:cNvSpPr/>
      </dsp:nvSpPr>
      <dsp:spPr>
        <a:xfrm>
          <a:off x="0" y="138403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3840" tIns="243840" rIns="243840" bIns="243840" numCol="1" spcCol="1270" anchor="t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Numpy</a:t>
          </a:r>
        </a:p>
      </dsp:txBody>
      <dsp:txXfrm>
        <a:off x="0" y="1384035"/>
        <a:ext cx="6900512" cy="1384035"/>
      </dsp:txXfrm>
    </dsp:sp>
    <dsp:sp modelId="{98E490AC-018D-4D04-9844-47BBB7C40EE2}">
      <dsp:nvSpPr>
        <dsp:cNvPr id="0" name=""/>
        <dsp:cNvSpPr/>
      </dsp:nvSpPr>
      <dsp:spPr>
        <a:xfrm>
          <a:off x="0" y="2768070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03C24F-CC48-48DE-8E1E-750F9D0090F9}">
      <dsp:nvSpPr>
        <dsp:cNvPr id="0" name=""/>
        <dsp:cNvSpPr/>
      </dsp:nvSpPr>
      <dsp:spPr>
        <a:xfrm>
          <a:off x="0" y="276807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3840" tIns="243840" rIns="243840" bIns="243840" numCol="1" spcCol="1270" anchor="t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Open-CV (cv2)</a:t>
          </a:r>
        </a:p>
      </dsp:txBody>
      <dsp:txXfrm>
        <a:off x="0" y="2768070"/>
        <a:ext cx="6900512" cy="1384035"/>
      </dsp:txXfrm>
    </dsp:sp>
    <dsp:sp modelId="{A48E5DFD-3875-48FE-99D7-0452B050DF04}">
      <dsp:nvSpPr>
        <dsp:cNvPr id="0" name=""/>
        <dsp:cNvSpPr/>
      </dsp:nvSpPr>
      <dsp:spPr>
        <a:xfrm>
          <a:off x="0" y="4152105"/>
          <a:ext cx="6900512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ACBC70-4D6B-48E2-92C3-1034DD7E5B04}">
      <dsp:nvSpPr>
        <dsp:cNvPr id="0" name=""/>
        <dsp:cNvSpPr/>
      </dsp:nvSpPr>
      <dsp:spPr>
        <a:xfrm>
          <a:off x="0" y="415210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3840" tIns="243840" rIns="243840" bIns="243840" numCol="1" spcCol="1270" anchor="t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Matplotlib</a:t>
          </a:r>
        </a:p>
      </dsp:txBody>
      <dsp:txXfrm>
        <a:off x="0" y="4152105"/>
        <a:ext cx="6900512" cy="13840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eg>
</file>

<file path=ppt/media/image16.jpeg>
</file>

<file path=ppt/media/image2.png>
</file>

<file path=ppt/media/image3.svg>
</file>

<file path=ppt/media/image4.png>
</file>

<file path=ppt/media/image5.sv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50206-AB26-4ADD-B08E-28A908B8FF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156DEE-EBD9-42ED-A80B-EBC4278D0C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D2653-88E4-4B1D-AA20-3B478D49B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4DB4-A6C1-4D83-8D6E-98FA8F0D5F38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8B2E02-FC87-4298-A908-A0172C524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6F83A-A3A5-4422-967F-B2F74C1E0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17702-5FC0-497B-8CFA-474AF9D2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900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76689-B816-4114-8638-EF435DB19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2B60CF-82E6-45DF-9E0C-7DA9618BE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3B2811-C819-4741-9A0E-CB9A72F00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4DB4-A6C1-4D83-8D6E-98FA8F0D5F38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6A1094-6C68-41CD-965B-877E1B71A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744CD-15E8-4870-8EB8-F5B54E3D0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17702-5FC0-497B-8CFA-474AF9D2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050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22030B-3133-43D2-9091-CD83A09721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8F8183-9882-4D1D-B5D3-E05BA6BB83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92BFBD-15F0-42C9-879D-56536C9B8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4DB4-A6C1-4D83-8D6E-98FA8F0D5F38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3BFA89-EF69-4733-8339-EE47CE724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DB2ED-89CE-42F6-AA02-48FECA059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17702-5FC0-497B-8CFA-474AF9D2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371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4F39B-2606-40E1-9E50-68F8DA2D5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E8D52-13B0-4152-ABBB-A75564E69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BAF36A-1519-48EA-BFEE-F08C963AB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4DB4-A6C1-4D83-8D6E-98FA8F0D5F38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E6671-5883-45C2-ABF2-2B7E2FA4D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4C7CD3-978C-4F55-A32D-8BEEF9918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17702-5FC0-497B-8CFA-474AF9D2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261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835A9-94CC-49C8-A724-F74FADCF0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4B3B43-11FB-4CDF-9359-89DBD72913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35145-6621-44D2-A995-B38D3E186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4DB4-A6C1-4D83-8D6E-98FA8F0D5F38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A5E8B8-14EC-4C57-ADD6-0BEE5B3F6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880AD9-C804-4187-817B-03D6B70A0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17702-5FC0-497B-8CFA-474AF9D2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735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F5DC4-0D90-459C-A7F8-73EBD8C98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748F1-4807-4432-984C-E107714DE8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2EE251-A2E4-4433-A254-359CF71273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CA0177-829A-4446-AA33-E6172B39C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4DB4-A6C1-4D83-8D6E-98FA8F0D5F38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73C5C-494D-4B28-AC4C-8F3EBBF61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FB53D1-0260-49D0-8355-EA6B4309E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17702-5FC0-497B-8CFA-474AF9D2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183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D279-92A1-4680-9B2E-2EB78AF1C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722411-05CF-46DF-A1FA-4E5675EEB8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0FF1DA-F768-4709-A447-CF5F63CFE1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F32479-1D06-4B2D-B260-E319981079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0A2AD0-687A-4359-99D6-5649DEBB1B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821AD8-7EFD-4D2A-B773-16372B149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4DB4-A6C1-4D83-8D6E-98FA8F0D5F38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4C5128-4DD4-4405-A053-982566607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7D17BB-397D-4F6D-A6F3-46BFF7ED0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17702-5FC0-497B-8CFA-474AF9D2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062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979BC-3322-4038-A248-0CF5272C7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9AAD3C-CB1B-47F8-B891-34EFEA8D8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4DB4-A6C1-4D83-8D6E-98FA8F0D5F38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6E87AD-A622-434E-B9A0-A7A8D8F61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0E092F-1875-4FEB-BE3E-C457E5AD6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17702-5FC0-497B-8CFA-474AF9D2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971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4B67AA-233C-48E0-911D-026B95D80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4DB4-A6C1-4D83-8D6E-98FA8F0D5F38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9C9BA0-F071-4114-8926-80B0F7BEA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ADFA41-E51B-4350-8156-3F1FD5194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17702-5FC0-497B-8CFA-474AF9D2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12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3A653-148F-44BA-877C-472A51745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DC954-D707-431B-9EAA-34CCC4D2E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826A29-12D5-4B40-87E3-1B10DB324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AEA47D-078F-448F-AE51-E5E2E8623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4DB4-A6C1-4D83-8D6E-98FA8F0D5F38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25BA70-695E-4DA4-B89D-D526D5DDA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12BA64-9134-47CC-95D0-D235096B4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17702-5FC0-497B-8CFA-474AF9D2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463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922AA-28D3-44E9-9923-F8E290BE7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7610C5-B017-47E8-9C85-F84A2A7BF4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C8F2C9-0570-4C6F-8DE3-17B3A7B0BA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CAE7D0-7DFC-4FB5-9315-AED60DB01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4DB4-A6C1-4D83-8D6E-98FA8F0D5F38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7FA6E6-1979-4158-8524-D260205E3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8A4143-1064-420B-8095-253FC146A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17702-5FC0-497B-8CFA-474AF9D2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501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5D37D6-2DC4-4940-930B-7427D2FDD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A8F0C2-9FCB-4F4E-9770-238FC920BD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FE6D69-DD48-4DF4-B9F3-91A627FF2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74DB4-A6C1-4D83-8D6E-98FA8F0D5F38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E395EA-79CF-49A8-B5AE-FBD69185A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D5963-CDB3-430A-88D3-8D703E948D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417702-5FC0-497B-8CFA-474AF9D22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036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278ADA9-6383-4BDD-80D2-8899A4026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84B7147-B0F6-40ED-B5A2-FF72BC819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93E7FD-B7EE-48B2-9D80-CA069B60B2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15031" y="1380754"/>
            <a:ext cx="5561938" cy="2513516"/>
          </a:xfrm>
        </p:spPr>
        <p:txBody>
          <a:bodyPr>
            <a:normAutofit/>
          </a:bodyPr>
          <a:lstStyle/>
          <a:p>
            <a:r>
              <a:rPr lang="en-US" dirty="0"/>
              <a:t>Capstone 547 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F88FD-C06B-4067-AADB-968EE115B6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15031" y="4076802"/>
            <a:ext cx="5561938" cy="1534587"/>
          </a:xfrm>
        </p:spPr>
        <p:txBody>
          <a:bodyPr>
            <a:normAutofit/>
          </a:bodyPr>
          <a:lstStyle/>
          <a:p>
            <a:r>
              <a:rPr lang="en-US" dirty="0"/>
              <a:t>Vidit Shah </a:t>
            </a:r>
          </a:p>
          <a:p>
            <a:r>
              <a:rPr lang="en-US" dirty="0"/>
              <a:t>Mittal Lab</a:t>
            </a: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6170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0995" y="5310973"/>
            <a:ext cx="705948" cy="686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8590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7CA7F3-353C-4B6B-9501-6D3EC614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Remember This Cluster ???</a:t>
            </a:r>
          </a:p>
        </p:txBody>
      </p:sp>
      <p:pic>
        <p:nvPicPr>
          <p:cNvPr id="4" name="Content Placeholder 6" descr="A picture containing nature, rain&#10;&#10;Description automatically generated">
            <a:extLst>
              <a:ext uri="{FF2B5EF4-FFF2-40B4-BE49-F238E27FC236}">
                <a16:creationId xmlns:a16="http://schemas.microsoft.com/office/drawing/2014/main" id="{BB798EEA-8547-42B5-B132-C50D28BC94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313299"/>
            <a:ext cx="5750969" cy="309114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Explosion: 8 Points 4">
            <a:extLst>
              <a:ext uri="{FF2B5EF4-FFF2-40B4-BE49-F238E27FC236}">
                <a16:creationId xmlns:a16="http://schemas.microsoft.com/office/drawing/2014/main" id="{1EC4E579-32C6-4571-9B01-079B44DA1E78}"/>
              </a:ext>
            </a:extLst>
          </p:cNvPr>
          <p:cNvSpPr/>
          <p:nvPr/>
        </p:nvSpPr>
        <p:spPr>
          <a:xfrm>
            <a:off x="4211203" y="518267"/>
            <a:ext cx="5578366" cy="4547860"/>
          </a:xfrm>
          <a:prstGeom prst="irregularSeal1">
            <a:avLst/>
          </a:prstGeom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b="1" dirty="0">
                <a:solidFill>
                  <a:schemeClr val="bg1"/>
                </a:solidFill>
              </a:rPr>
              <a:t>Exactly!!!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b="1" dirty="0">
                <a:solidFill>
                  <a:schemeClr val="bg1"/>
                </a:solidFill>
              </a:rPr>
              <a:t>This is the TIL cluster which we discussed a few slides ago.</a:t>
            </a:r>
          </a:p>
        </p:txBody>
      </p:sp>
    </p:spTree>
    <p:extLst>
      <p:ext uri="{BB962C8B-B14F-4D97-AF65-F5344CB8AC3E}">
        <p14:creationId xmlns:p14="http://schemas.microsoft.com/office/powerpoint/2010/main" val="3780117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1F26C8-1D54-4E43-9406-234A5695C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58489" cy="1325563"/>
          </a:xfrm>
        </p:spPr>
        <p:txBody>
          <a:bodyPr>
            <a:normAutofit/>
          </a:bodyPr>
          <a:lstStyle/>
          <a:p>
            <a:r>
              <a:rPr lang="en-US" dirty="0"/>
              <a:t>Explanation	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9C303-2AB7-4C70-B810-2154D22A45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58489" cy="4351338"/>
          </a:xfrm>
        </p:spPr>
        <p:txBody>
          <a:bodyPr>
            <a:normAutofit/>
          </a:bodyPr>
          <a:lstStyle/>
          <a:p>
            <a:r>
              <a:rPr lang="en-US" dirty="0"/>
              <a:t>Now, since we colored all the pixels which a custom color, it will not be possible to further make clusters from this image.</a:t>
            </a:r>
          </a:p>
          <a:p>
            <a:endParaRPr lang="en-US" dirty="0"/>
          </a:p>
          <a:p>
            <a:r>
              <a:rPr lang="en-US" dirty="0"/>
              <a:t>We revert to the initial image and use the model to extract these pixels from that image based on the labels.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838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F2633A-E4E4-45DC-B663-949FD77A8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Original Image Pixels</a:t>
            </a:r>
          </a:p>
        </p:txBody>
      </p:sp>
      <p:pic>
        <p:nvPicPr>
          <p:cNvPr id="5" name="Content Placeholder 4" descr="A picture containing nature, rain&#10;&#10;Description automatically generated">
            <a:extLst>
              <a:ext uri="{FF2B5EF4-FFF2-40B4-BE49-F238E27FC236}">
                <a16:creationId xmlns:a16="http://schemas.microsoft.com/office/drawing/2014/main" id="{BB031E87-0FFC-427D-A6E0-CDB48F814F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495477"/>
            <a:ext cx="7188199" cy="38636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104911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4845A0EE-C4C8-4AE1-B3C6-1261368AC0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 picture containing nature, rain&#10;&#10;Description automatically generated">
            <a:extLst>
              <a:ext uri="{FF2B5EF4-FFF2-40B4-BE49-F238E27FC236}">
                <a16:creationId xmlns:a16="http://schemas.microsoft.com/office/drawing/2014/main" id="{BE67C758-C411-4152-802D-30912BB4BD0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525" y="639763"/>
            <a:ext cx="5184775" cy="27559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Content Placeholder 5" descr="Background pattern&#10;&#10;Description automatically generated">
            <a:extLst>
              <a:ext uri="{FF2B5EF4-FFF2-40B4-BE49-F238E27FC236}">
                <a16:creationId xmlns:a16="http://schemas.microsoft.com/office/drawing/2014/main" id="{72999A49-9C7C-41F8-8A45-CF92DD9732D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525" y="3463925"/>
            <a:ext cx="5184775" cy="27559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ADF09E-92FC-408B-B5CF-BB620274F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629" y="640080"/>
            <a:ext cx="4225290" cy="55788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Sub- Clusters</a:t>
            </a:r>
          </a:p>
        </p:txBody>
      </p:sp>
    </p:spTree>
    <p:extLst>
      <p:ext uri="{BB962C8B-B14F-4D97-AF65-F5344CB8AC3E}">
        <p14:creationId xmlns:p14="http://schemas.microsoft.com/office/powerpoint/2010/main" val="278357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lowchart: Document 14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C3F63A-F704-4E85-AA85-30F880372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Visualizing clusters Together</a:t>
            </a:r>
          </a:p>
        </p:txBody>
      </p:sp>
      <p:pic>
        <p:nvPicPr>
          <p:cNvPr id="5" name="Content Placeholder 4" descr="A picture containing nature, rain&#10;&#10;Description automatically generated">
            <a:extLst>
              <a:ext uri="{FF2B5EF4-FFF2-40B4-BE49-F238E27FC236}">
                <a16:creationId xmlns:a16="http://schemas.microsoft.com/office/drawing/2014/main" id="{A4A4CBA0-4BDA-468A-8E25-7471924331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7933" y="1454837"/>
            <a:ext cx="7347537" cy="39493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977728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C69952-4AD7-4003-AF45-6C56A08FD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Significance	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69278-2256-4438-8AC6-6B581CDB47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We combine multiple clusters so we can overlay them together on the original H&amp;E-stained image in question to better visualize and see how the model is performing.</a:t>
            </a:r>
          </a:p>
          <a:p>
            <a:endParaRPr lang="en-US" dirty="0"/>
          </a:p>
          <a:p>
            <a:r>
              <a:rPr lang="en-US" dirty="0"/>
              <a:t>This also gives us an intuition about the image which would have been less unlikely without visualizing simultaneously.</a:t>
            </a:r>
          </a:p>
        </p:txBody>
      </p:sp>
    </p:spTree>
    <p:extLst>
      <p:ext uri="{BB962C8B-B14F-4D97-AF65-F5344CB8AC3E}">
        <p14:creationId xmlns:p14="http://schemas.microsoft.com/office/powerpoint/2010/main" val="20465870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E1AEF1-9D5F-422C-90DC-046BA83EC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Overlayed Images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8E520B-8E7C-4C40-802F-F77F711E58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495479"/>
            <a:ext cx="7188199" cy="3863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4349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CF51DF-9E63-40B8-8C76-9652F72EE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4600" dirty="0"/>
              <a:t>Basic Infrastructure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5191A62-ECA6-78E7-0C34-AA7CE46BA7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5201162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450506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62494-D6E6-490B-9EB7-3D8E214A0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Questions !!!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Sticky notes with question marks">
            <a:extLst>
              <a:ext uri="{FF2B5EF4-FFF2-40B4-BE49-F238E27FC236}">
                <a16:creationId xmlns:a16="http://schemas.microsoft.com/office/drawing/2014/main" id="{D844F982-EF16-C675-451B-8FABAB2C56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16" r="14573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445555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16C5FA50-8D52-4617-AF91-5C7B1C835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548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840445-DF09-4630-9207-B22A25441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496" y="618681"/>
            <a:ext cx="2613872" cy="479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Reading H&amp;E-stained image (.tif)</a:t>
            </a:r>
          </a:p>
        </p:txBody>
      </p:sp>
      <p:sp>
        <p:nvSpPr>
          <p:cNvPr id="17" name="Rounded Rectangle 9">
            <a:extLst>
              <a:ext uri="{FF2B5EF4-FFF2-40B4-BE49-F238E27FC236}">
                <a16:creationId xmlns:a16="http://schemas.microsoft.com/office/drawing/2014/main" id="{E223798C-12AD-4B0C-A50C-D676347D6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354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91DB6C-2F6A-4A33-9DE9-1ABF45CF4E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481" b="1906"/>
          <a:stretch/>
        </p:blipFill>
        <p:spPr>
          <a:xfrm>
            <a:off x="976251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557515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9A163-7749-4107-BC07-E1D86A81A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 the Image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591F8F5-2A4C-819A-94A2-E417637833B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247448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3507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4845A0EE-C4C8-4AE1-B3C6-1261368AC0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rgbClr val="624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Content Placeholder 15" descr="A picture containing fabric&#10;&#10;Description automatically generated">
            <a:extLst>
              <a:ext uri="{FF2B5EF4-FFF2-40B4-BE49-F238E27FC236}">
                <a16:creationId xmlns:a16="http://schemas.microsoft.com/office/drawing/2014/main" id="{DC003BE6-0EF1-40E8-81AB-FE44432835C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525" y="639763"/>
            <a:ext cx="5184775" cy="2755900"/>
          </a:xfrm>
        </p:spPr>
      </p:pic>
      <p:pic>
        <p:nvPicPr>
          <p:cNvPr id="18" name="Content Placeholder 17" descr="A picture containing coral, coelenterate, vegetable&#10;&#10;Description automatically generated">
            <a:extLst>
              <a:ext uri="{FF2B5EF4-FFF2-40B4-BE49-F238E27FC236}">
                <a16:creationId xmlns:a16="http://schemas.microsoft.com/office/drawing/2014/main" id="{D3887A11-4129-49E0-BB1D-3FB6D7A6C64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525" y="3463925"/>
            <a:ext cx="5184775" cy="27559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62225DD-0FC7-42AF-9867-610BB41BF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629" y="640080"/>
            <a:ext cx="4225290" cy="55788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Comparing Clusters </a:t>
            </a:r>
            <a:r>
              <a:rPr lang="en-US" i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(4 &amp; 19)</a:t>
            </a:r>
          </a:p>
        </p:txBody>
      </p:sp>
    </p:spTree>
    <p:extLst>
      <p:ext uri="{BB962C8B-B14F-4D97-AF65-F5344CB8AC3E}">
        <p14:creationId xmlns:p14="http://schemas.microsoft.com/office/powerpoint/2010/main" val="3780334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CE8078-1480-4544-AA57-EF28BA721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sz="6000">
                <a:solidFill>
                  <a:schemeClr val="bg1"/>
                </a:solidFill>
              </a:rPr>
              <a:t>Significance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E175DA2C-3FC0-02E1-DB01-A08828A17A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1813357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58090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461F41-CB26-4C8B-BDC7-3DA9E9BDA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Visualizing Individual Clusters	</a:t>
            </a:r>
          </a:p>
        </p:txBody>
      </p:sp>
      <p:pic>
        <p:nvPicPr>
          <p:cNvPr id="7" name="Content Placeholder 6" descr="A picture containing nature, rain&#10;&#10;Description automatically generated">
            <a:extLst>
              <a:ext uri="{FF2B5EF4-FFF2-40B4-BE49-F238E27FC236}">
                <a16:creationId xmlns:a16="http://schemas.microsoft.com/office/drawing/2014/main" id="{A0D1FB32-4FAC-42C1-8655-0DD0392B85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495477"/>
            <a:ext cx="7188199" cy="38636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6674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1B1F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461F41-CB26-4C8B-BDC7-3DA9E9BDA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Visualizing Individual Clusters	</a:t>
            </a:r>
          </a:p>
        </p:txBody>
      </p:sp>
      <p:pic>
        <p:nvPicPr>
          <p:cNvPr id="5" name="Content Placeholder 4" descr="A picture containing snow, nature&#10;&#10;Description automatically generated">
            <a:extLst>
              <a:ext uri="{FF2B5EF4-FFF2-40B4-BE49-F238E27FC236}">
                <a16:creationId xmlns:a16="http://schemas.microsoft.com/office/drawing/2014/main" id="{E8083508-9CAD-407F-8AA9-8467916BED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495477"/>
            <a:ext cx="7188199" cy="38636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78060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BC7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461F41-CB26-4C8B-BDC7-3DA9E9BDA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Visualizing Individual Clusters	</a:t>
            </a:r>
          </a:p>
        </p:txBody>
      </p:sp>
      <p:pic>
        <p:nvPicPr>
          <p:cNvPr id="7" name="Content Placeholder 6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350B8317-1138-4FEB-B833-714EAB75A0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495477"/>
            <a:ext cx="7188199" cy="38636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40834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E72878-D783-4AA7-A3F7-CBFE0E3F4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Significance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7016A-2B4B-40B2-ABF7-FA2A23DEA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sz="2600" dirty="0"/>
              <a:t>This step essentially shows us that not all clusters will have a physical meaning/significance since these separations are merely based on Euclidean distances between values.</a:t>
            </a:r>
          </a:p>
          <a:p>
            <a:endParaRPr lang="en-US" sz="2600" dirty="0"/>
          </a:p>
          <a:p>
            <a:r>
              <a:rPr lang="en-US" sz="2600" dirty="0"/>
              <a:t>Hence, what we essentially need to do is further explore any of the obtained clusters which peak our interest and have a physical meaning.</a:t>
            </a:r>
          </a:p>
          <a:p>
            <a:endParaRPr lang="en-US" sz="2600" dirty="0"/>
          </a:p>
          <a:p>
            <a:r>
              <a:rPr lang="en-US" sz="2600" dirty="0"/>
              <a:t>This would prompt us to make clusters </a:t>
            </a:r>
            <a:r>
              <a:rPr lang="en-US" sz="2600" i="1" dirty="0"/>
              <a:t>(sub-clusters) </a:t>
            </a:r>
            <a:r>
              <a:rPr lang="en-US" sz="2600" dirty="0"/>
              <a:t>based for that cluster.</a:t>
            </a:r>
            <a:r>
              <a:rPr lang="en-US" sz="2600" i="1" dirty="0"/>
              <a:t> (next few slides will clarify this.)</a:t>
            </a:r>
          </a:p>
        </p:txBody>
      </p:sp>
    </p:spTree>
    <p:extLst>
      <p:ext uri="{BB962C8B-B14F-4D97-AF65-F5344CB8AC3E}">
        <p14:creationId xmlns:p14="http://schemas.microsoft.com/office/powerpoint/2010/main" val="1461173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347</Words>
  <Application>Microsoft Office PowerPoint</Application>
  <PresentationFormat>Widescreen</PresentationFormat>
  <Paragraphs>42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Capstone 547 Introduction</vt:lpstr>
      <vt:lpstr>Reading H&amp;E-stained image (.tif)</vt:lpstr>
      <vt:lpstr>Clustering the Image</vt:lpstr>
      <vt:lpstr>Comparing Clusters (4 &amp; 19)</vt:lpstr>
      <vt:lpstr>Significance</vt:lpstr>
      <vt:lpstr>Visualizing Individual Clusters </vt:lpstr>
      <vt:lpstr>Visualizing Individual Clusters </vt:lpstr>
      <vt:lpstr>Visualizing Individual Clusters </vt:lpstr>
      <vt:lpstr>Significance</vt:lpstr>
      <vt:lpstr>Remember This Cluster ???</vt:lpstr>
      <vt:lpstr>Explanation </vt:lpstr>
      <vt:lpstr>Original Image Pixels</vt:lpstr>
      <vt:lpstr>Sub- Clusters</vt:lpstr>
      <vt:lpstr>Visualizing clusters Together</vt:lpstr>
      <vt:lpstr>Significance </vt:lpstr>
      <vt:lpstr>Overlayed Images</vt:lpstr>
      <vt:lpstr>Basic Infrastructure</vt:lpstr>
      <vt:lpstr>Questions 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TILs Progress</dc:title>
  <dc:creator>Vidit V Shah</dc:creator>
  <cp:lastModifiedBy>Vidit V Shah</cp:lastModifiedBy>
  <cp:revision>22</cp:revision>
  <dcterms:created xsi:type="dcterms:W3CDTF">2022-04-05T02:01:54Z</dcterms:created>
  <dcterms:modified xsi:type="dcterms:W3CDTF">2022-04-05T02:45:54Z</dcterms:modified>
</cp:coreProperties>
</file>

<file path=docProps/thumbnail.jpeg>
</file>